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2" r:id="rId3"/>
    <p:sldId id="304" r:id="rId4"/>
    <p:sldId id="303" r:id="rId5"/>
    <p:sldId id="305" r:id="rId6"/>
    <p:sldId id="306" r:id="rId7"/>
    <p:sldId id="307" r:id="rId8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  <a:srgbClr val="0000FF"/>
    <a:srgbClr val="FFCCFF"/>
    <a:srgbClr val="9999FF"/>
    <a:srgbClr val="FF99FF"/>
    <a:srgbClr val="CC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37" autoAdjust="0"/>
    <p:restoredTop sz="80444" autoAdjust="0"/>
  </p:normalViewPr>
  <p:slideViewPr>
    <p:cSldViewPr>
      <p:cViewPr varScale="1">
        <p:scale>
          <a:sx n="58" d="100"/>
          <a:sy n="58" d="100"/>
        </p:scale>
        <p:origin x="1710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image1.gif>
</file>

<file path=ppt/media/image2.png>
</file>

<file path=ppt/media/media1.m4a>
</file>

<file path=ppt/media/media2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0740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7555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9271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602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964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6077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2748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091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382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5025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81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9150">
              <a:srgbClr val="CCFF99"/>
            </a:gs>
            <a:gs pos="0">
              <a:srgbClr val="FFCCFF"/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1784F-F2CA-4BD7-8AE5-910339657C30}" type="datetimeFigureOut">
              <a:rPr lang="pt-BR" smtClean="0"/>
              <a:t>17/06/2020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70979-4E81-43B0-8B3C-F9C8DF4DEF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5072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27584" y="1196752"/>
            <a:ext cx="7772400" cy="1470025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FF3399"/>
                </a:solidFill>
                <a:latin typeface="Aharoni" pitchFamily="2" charset="-79"/>
                <a:cs typeface="Aharoni" pitchFamily="2" charset="-79"/>
              </a:rPr>
              <a:t>Comandos de Agregação SQL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dalus" pitchFamily="18" charset="-78"/>
                <a:cs typeface="Andalus" pitchFamily="18" charset="-78"/>
              </a:rPr>
              <a:t>Prof. Esp. Maria Carolina Pacífico</a:t>
            </a:r>
          </a:p>
        </p:txBody>
      </p:sp>
      <p:pic>
        <p:nvPicPr>
          <p:cNvPr id="1026" name="Picture 2" descr="http://1.bp.blogspot.com/_leHQUyhfQ_w/TKC_dzH3rCI/AAAAAAAAEYE/VVLR_9nZIo8/s1600/dados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460" y="4797152"/>
            <a:ext cx="2468595" cy="1800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om gravado">
            <a:hlinkClick r:id="" action="ppaction://media"/>
            <a:extLst>
              <a:ext uri="{FF2B5EF4-FFF2-40B4-BE49-F238E27FC236}">
                <a16:creationId xmlns:a16="http://schemas.microsoft.com/office/drawing/2014/main" id="{0CE5161E-F4B5-49E4-9CDE-F92D262B9E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7600" y="2086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01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0804" y="90873"/>
            <a:ext cx="8229600" cy="1143000"/>
          </a:xfrm>
        </p:spPr>
        <p:txBody>
          <a:bodyPr/>
          <a:lstStyle/>
          <a:p>
            <a:r>
              <a:rPr lang="pt-BR" dirty="0"/>
              <a:t>SUM</a:t>
            </a:r>
          </a:p>
        </p:txBody>
      </p:sp>
      <p:graphicFrame>
        <p:nvGraphicFramePr>
          <p:cNvPr id="6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2186222"/>
              </p:ext>
            </p:extLst>
          </p:nvPr>
        </p:nvGraphicFramePr>
        <p:xfrm>
          <a:off x="440804" y="2293993"/>
          <a:ext cx="7721251" cy="333375"/>
        </p:xfrm>
        <a:graphic>
          <a:graphicData uri="http://schemas.openxmlformats.org/drawingml/2006/table">
            <a:tbl>
              <a:tblPr/>
              <a:tblGrid>
                <a:gridCol w="1907522">
                  <a:extLst>
                    <a:ext uri="{9D8B030D-6E8A-4147-A177-3AD203B41FA5}">
                      <a16:colId xmlns:a16="http://schemas.microsoft.com/office/drawing/2014/main" val="1808276041"/>
                    </a:ext>
                  </a:extLst>
                </a:gridCol>
                <a:gridCol w="2131934">
                  <a:extLst>
                    <a:ext uri="{9D8B030D-6E8A-4147-A177-3AD203B41FA5}">
                      <a16:colId xmlns:a16="http://schemas.microsoft.com/office/drawing/2014/main" val="3150923919"/>
                    </a:ext>
                  </a:extLst>
                </a:gridCol>
                <a:gridCol w="2335311">
                  <a:extLst>
                    <a:ext uri="{9D8B030D-6E8A-4147-A177-3AD203B41FA5}">
                      <a16:colId xmlns:a16="http://schemas.microsoft.com/office/drawing/2014/main" val="1315888114"/>
                    </a:ext>
                  </a:extLst>
                </a:gridCol>
                <a:gridCol w="1346484">
                  <a:extLst>
                    <a:ext uri="{9D8B030D-6E8A-4147-A177-3AD203B41FA5}">
                      <a16:colId xmlns:a16="http://schemas.microsoft.com/office/drawing/2014/main" val="3081767096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ID_Ordem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Data_Ordem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Preco_Ordem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effectLst/>
                        </a:rPr>
                        <a:t>Cliente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3093327"/>
                  </a:ext>
                </a:extLst>
              </a:tr>
            </a:tbl>
          </a:graphicData>
        </a:graphic>
      </p:graphicFrame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219999"/>
              </p:ext>
            </p:extLst>
          </p:nvPr>
        </p:nvGraphicFramePr>
        <p:xfrm>
          <a:off x="457200" y="2627368"/>
          <a:ext cx="7704855" cy="17548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2102">
                  <a:extLst>
                    <a:ext uri="{9D8B030D-6E8A-4147-A177-3AD203B41FA5}">
                      <a16:colId xmlns:a16="http://schemas.microsoft.com/office/drawing/2014/main" val="1497178575"/>
                    </a:ext>
                  </a:extLst>
                </a:gridCol>
                <a:gridCol w="2031349">
                  <a:extLst>
                    <a:ext uri="{9D8B030D-6E8A-4147-A177-3AD203B41FA5}">
                      <a16:colId xmlns:a16="http://schemas.microsoft.com/office/drawing/2014/main" val="2834655728"/>
                    </a:ext>
                  </a:extLst>
                </a:gridCol>
                <a:gridCol w="2218447">
                  <a:extLst>
                    <a:ext uri="{9D8B030D-6E8A-4147-A177-3AD203B41FA5}">
                      <a16:colId xmlns:a16="http://schemas.microsoft.com/office/drawing/2014/main" val="3171818985"/>
                    </a:ext>
                  </a:extLst>
                </a:gridCol>
                <a:gridCol w="1282957">
                  <a:extLst>
                    <a:ext uri="{9D8B030D-6E8A-4147-A177-3AD203B41FA5}">
                      <a16:colId xmlns:a16="http://schemas.microsoft.com/office/drawing/2014/main" val="3824294349"/>
                    </a:ext>
                  </a:extLst>
                </a:gridCol>
              </a:tblGrid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12/11/2008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1265807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23/10/2008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1600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José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7058921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700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4685568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4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87381449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5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30/8/2008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Mauro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52373486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6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4/10/2008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José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56061687"/>
                  </a:ext>
                </a:extLst>
              </a:tr>
            </a:tbl>
          </a:graphicData>
        </a:graphic>
      </p:graphicFrame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40804" y="4688051"/>
            <a:ext cx="715553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solidFill>
                  <a:srgbClr val="7A7A7A"/>
                </a:solidFill>
                <a:cs typeface="Arial" panose="020B0604020202020204" pitchFamily="34" charset="0"/>
              </a:rPr>
              <a:t>Nós usamos o seguinte comando SQL: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t-BR" altLang="pt-BR" dirty="0">
              <a:solidFill>
                <a:srgbClr val="7A7A7A"/>
              </a:solidFill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cs typeface="Arial" panose="020B0604020202020204" pitchFamily="34" charset="0"/>
              </a:rPr>
              <a:t>SELECT SUM(</a:t>
            </a:r>
            <a:r>
              <a:rPr lang="pt-BR" altLang="pt-BR" dirty="0" err="1">
                <a:cs typeface="Arial" panose="020B0604020202020204" pitchFamily="34" charset="0"/>
              </a:rPr>
              <a:t>Preco_Ordem</a:t>
            </a:r>
            <a:r>
              <a:rPr lang="pt-BR" altLang="pt-BR" dirty="0">
                <a:cs typeface="Arial" panose="020B0604020202020204" pitchFamily="34" charset="0"/>
              </a:rPr>
              <a:t>) </a:t>
            </a:r>
            <a:r>
              <a:rPr lang="pt-BR" altLang="pt-BR" dirty="0">
                <a:solidFill>
                  <a:srgbClr val="FF3399"/>
                </a:solidFill>
                <a:cs typeface="Arial" panose="020B0604020202020204" pitchFamily="34" charset="0"/>
              </a:rPr>
              <a:t>AS </a:t>
            </a:r>
            <a:r>
              <a:rPr lang="pt-BR" altLang="pt-BR" dirty="0" err="1">
                <a:solidFill>
                  <a:srgbClr val="FF3399"/>
                </a:solidFill>
                <a:cs typeface="Arial" panose="020B0604020202020204" pitchFamily="34" charset="0"/>
              </a:rPr>
              <a:t>OrdemTotal</a:t>
            </a:r>
            <a:r>
              <a:rPr lang="pt-BR" altLang="pt-BR" dirty="0">
                <a:solidFill>
                  <a:srgbClr val="FF3399"/>
                </a:solidFill>
                <a:cs typeface="Arial" panose="020B0604020202020204" pitchFamily="34" charset="0"/>
              </a:rPr>
              <a:t> </a:t>
            </a:r>
            <a:r>
              <a:rPr lang="pt-BR" altLang="pt-BR" dirty="0">
                <a:cs typeface="Arial" panose="020B0604020202020204" pitchFamily="34" charset="0"/>
              </a:rPr>
              <a:t>FROM Ordens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t-BR" altLang="pt-BR" dirty="0"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solidFill>
                  <a:srgbClr val="FF0000"/>
                </a:solidFill>
                <a:cs typeface="Arial" panose="020B0604020202020204" pitchFamily="34" charset="0"/>
              </a:rPr>
              <a:t>Resultado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solidFill>
                  <a:srgbClr val="FF0000"/>
                </a:solidFill>
                <a:cs typeface="Arial" panose="020B0604020202020204" pitchFamily="34" charset="0"/>
              </a:rPr>
              <a:t>Ordem total = 5700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t-BR" altLang="pt-BR" dirty="0">
              <a:solidFill>
                <a:srgbClr val="7A7A7A"/>
              </a:solidFill>
              <a:cs typeface="Arial" panose="020B0604020202020204" pitchFamily="34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323528" y="1047039"/>
            <a:ext cx="6768752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b="1" dirty="0">
                <a:latin typeface="Arial" panose="020B0604020202020204" pitchFamily="34" charset="0"/>
                <a:cs typeface="Arial" panose="020B0604020202020204" pitchFamily="34" charset="0"/>
              </a:rPr>
              <a:t>SELECT SUM(</a:t>
            </a:r>
            <a:r>
              <a:rPr lang="pt-BR" altLang="pt-BR" b="1" dirty="0" err="1">
                <a:latin typeface="Arial" panose="020B0604020202020204" pitchFamily="34" charset="0"/>
                <a:cs typeface="Arial" panose="020B0604020202020204" pitchFamily="34" charset="0"/>
              </a:rPr>
              <a:t>nome_coluna</a:t>
            </a:r>
            <a:r>
              <a:rPr lang="pt-BR" altLang="pt-BR" b="1" dirty="0">
                <a:latin typeface="Arial" panose="020B0604020202020204" pitchFamily="34" charset="0"/>
                <a:cs typeface="Arial" panose="020B0604020202020204" pitchFamily="34" charset="0"/>
              </a:rPr>
              <a:t>) FROM </a:t>
            </a:r>
            <a:r>
              <a:rPr lang="pt-BR" altLang="pt-BR" b="1" dirty="0" err="1">
                <a:latin typeface="Arial" panose="020B0604020202020204" pitchFamily="34" charset="0"/>
                <a:cs typeface="Arial" panose="020B0604020202020204" pitchFamily="34" charset="0"/>
              </a:rPr>
              <a:t>nome_tabela</a:t>
            </a:r>
            <a:endParaRPr lang="pt-BR" altLang="pt-BR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>
                <a:latin typeface="Arial" panose="020B0604020202020204" pitchFamily="34" charset="0"/>
                <a:cs typeface="Arial" panose="020B0604020202020204" pitchFamily="34" charset="0"/>
              </a:rPr>
              <a:t>Exemplo de SQL SUM()</a:t>
            </a:r>
            <a:endParaRPr lang="pt-BR" altLang="pt-BR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>
                <a:latin typeface="Arial" panose="020B0604020202020204" pitchFamily="34" charset="0"/>
                <a:cs typeface="Arial" panose="020B0604020202020204" pitchFamily="34" charset="0"/>
              </a:rPr>
              <a:t>Temos a seguinte tabela "Ordens":</a:t>
            </a:r>
            <a:endParaRPr lang="pt-BR" altLang="pt-BR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161A5BC1-7E15-40CF-8379-11F30BF4D3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57255" y="2540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19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0804" y="90873"/>
            <a:ext cx="8229600" cy="1143000"/>
          </a:xfrm>
        </p:spPr>
        <p:txBody>
          <a:bodyPr/>
          <a:lstStyle/>
          <a:p>
            <a:r>
              <a:rPr lang="pt-BR" dirty="0"/>
              <a:t>AVG</a:t>
            </a:r>
          </a:p>
        </p:txBody>
      </p:sp>
      <p:graphicFrame>
        <p:nvGraphicFramePr>
          <p:cNvPr id="6" name="Espaço Reservado para Conteúdo 5"/>
          <p:cNvGraphicFramePr>
            <a:graphicFrameLocks noGrp="1"/>
          </p:cNvGraphicFramePr>
          <p:nvPr>
            <p:ph idx="1"/>
          </p:nvPr>
        </p:nvGraphicFramePr>
        <p:xfrm>
          <a:off x="440804" y="2293993"/>
          <a:ext cx="7721251" cy="333375"/>
        </p:xfrm>
        <a:graphic>
          <a:graphicData uri="http://schemas.openxmlformats.org/drawingml/2006/table">
            <a:tbl>
              <a:tblPr/>
              <a:tblGrid>
                <a:gridCol w="1907522">
                  <a:extLst>
                    <a:ext uri="{9D8B030D-6E8A-4147-A177-3AD203B41FA5}">
                      <a16:colId xmlns:a16="http://schemas.microsoft.com/office/drawing/2014/main" val="1808276041"/>
                    </a:ext>
                  </a:extLst>
                </a:gridCol>
                <a:gridCol w="2131934">
                  <a:extLst>
                    <a:ext uri="{9D8B030D-6E8A-4147-A177-3AD203B41FA5}">
                      <a16:colId xmlns:a16="http://schemas.microsoft.com/office/drawing/2014/main" val="3150923919"/>
                    </a:ext>
                  </a:extLst>
                </a:gridCol>
                <a:gridCol w="2335311">
                  <a:extLst>
                    <a:ext uri="{9D8B030D-6E8A-4147-A177-3AD203B41FA5}">
                      <a16:colId xmlns:a16="http://schemas.microsoft.com/office/drawing/2014/main" val="1315888114"/>
                    </a:ext>
                  </a:extLst>
                </a:gridCol>
                <a:gridCol w="1346484">
                  <a:extLst>
                    <a:ext uri="{9D8B030D-6E8A-4147-A177-3AD203B41FA5}">
                      <a16:colId xmlns:a16="http://schemas.microsoft.com/office/drawing/2014/main" val="3081767096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ID_Ordem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Data_Ordem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Preco_Ordem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effectLst/>
                        </a:rPr>
                        <a:t>Cliente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3093327"/>
                  </a:ext>
                </a:extLst>
              </a:tr>
            </a:tbl>
          </a:graphicData>
        </a:graphic>
      </p:graphicFrame>
      <p:graphicFrame>
        <p:nvGraphicFramePr>
          <p:cNvPr id="8" name="Tabela 7"/>
          <p:cNvGraphicFramePr>
            <a:graphicFrameLocks noGrp="1"/>
          </p:cNvGraphicFramePr>
          <p:nvPr/>
        </p:nvGraphicFramePr>
        <p:xfrm>
          <a:off x="457200" y="2627368"/>
          <a:ext cx="7704855" cy="17548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2102">
                  <a:extLst>
                    <a:ext uri="{9D8B030D-6E8A-4147-A177-3AD203B41FA5}">
                      <a16:colId xmlns:a16="http://schemas.microsoft.com/office/drawing/2014/main" val="1497178575"/>
                    </a:ext>
                  </a:extLst>
                </a:gridCol>
                <a:gridCol w="2031349">
                  <a:extLst>
                    <a:ext uri="{9D8B030D-6E8A-4147-A177-3AD203B41FA5}">
                      <a16:colId xmlns:a16="http://schemas.microsoft.com/office/drawing/2014/main" val="2834655728"/>
                    </a:ext>
                  </a:extLst>
                </a:gridCol>
                <a:gridCol w="2218447">
                  <a:extLst>
                    <a:ext uri="{9D8B030D-6E8A-4147-A177-3AD203B41FA5}">
                      <a16:colId xmlns:a16="http://schemas.microsoft.com/office/drawing/2014/main" val="3171818985"/>
                    </a:ext>
                  </a:extLst>
                </a:gridCol>
                <a:gridCol w="1282957">
                  <a:extLst>
                    <a:ext uri="{9D8B030D-6E8A-4147-A177-3AD203B41FA5}">
                      <a16:colId xmlns:a16="http://schemas.microsoft.com/office/drawing/2014/main" val="3824294349"/>
                    </a:ext>
                  </a:extLst>
                </a:gridCol>
              </a:tblGrid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12/11/2008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1265807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23/10/2008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1600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José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7058921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700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4685568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4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87381449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5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30/8/2008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Mauro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52373486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6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4/10/2008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José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56061687"/>
                  </a:ext>
                </a:extLst>
              </a:tr>
            </a:tbl>
          </a:graphicData>
        </a:graphic>
      </p:graphicFrame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40804" y="4965050"/>
            <a:ext cx="715553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solidFill>
                  <a:srgbClr val="7A7A7A"/>
                </a:solidFill>
                <a:cs typeface="Arial" panose="020B0604020202020204" pitchFamily="34" charset="0"/>
              </a:rPr>
              <a:t>Nós usamos o seguinte comando SQL: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t-BR" altLang="pt-BR" dirty="0">
              <a:solidFill>
                <a:srgbClr val="7A7A7A"/>
              </a:solidFill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cs typeface="Arial" panose="020B0604020202020204" pitchFamily="34" charset="0"/>
              </a:rPr>
              <a:t>SELECT AVG(</a:t>
            </a:r>
            <a:r>
              <a:rPr lang="pt-BR" altLang="pt-BR" dirty="0" err="1">
                <a:cs typeface="Arial" panose="020B0604020202020204" pitchFamily="34" charset="0"/>
              </a:rPr>
              <a:t>Preco_Ordem</a:t>
            </a:r>
            <a:r>
              <a:rPr lang="pt-BR" altLang="pt-BR" dirty="0">
                <a:cs typeface="Arial" panose="020B0604020202020204" pitchFamily="34" charset="0"/>
              </a:rPr>
              <a:t>) </a:t>
            </a:r>
            <a:r>
              <a:rPr lang="pt-BR" altLang="pt-BR" dirty="0">
                <a:solidFill>
                  <a:srgbClr val="FF3399"/>
                </a:solidFill>
                <a:cs typeface="Arial" panose="020B0604020202020204" pitchFamily="34" charset="0"/>
              </a:rPr>
              <a:t>AS </a:t>
            </a:r>
            <a:r>
              <a:rPr lang="pt-BR" altLang="pt-BR" dirty="0" err="1">
                <a:solidFill>
                  <a:srgbClr val="FF3399"/>
                </a:solidFill>
                <a:cs typeface="Arial" panose="020B0604020202020204" pitchFamily="34" charset="0"/>
              </a:rPr>
              <a:t>OrdemTotal</a:t>
            </a:r>
            <a:r>
              <a:rPr lang="pt-BR" altLang="pt-BR" dirty="0">
                <a:solidFill>
                  <a:srgbClr val="FF3399"/>
                </a:solidFill>
                <a:cs typeface="Arial" panose="020B0604020202020204" pitchFamily="34" charset="0"/>
              </a:rPr>
              <a:t> </a:t>
            </a:r>
            <a:r>
              <a:rPr lang="pt-BR" altLang="pt-BR" dirty="0">
                <a:cs typeface="Arial" panose="020B0604020202020204" pitchFamily="34" charset="0"/>
              </a:rPr>
              <a:t>FROM Ordens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t-BR" altLang="pt-BR" dirty="0"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t-BR" altLang="pt-BR" dirty="0">
              <a:solidFill>
                <a:srgbClr val="7A7A7A"/>
              </a:solidFill>
              <a:cs typeface="Arial" panose="020B0604020202020204" pitchFamily="34" charset="0"/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323528" y="1047039"/>
            <a:ext cx="6768752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b="1" dirty="0">
                <a:latin typeface="Arial" panose="020B0604020202020204" pitchFamily="34" charset="0"/>
                <a:cs typeface="Arial" panose="020B0604020202020204" pitchFamily="34" charset="0"/>
              </a:rPr>
              <a:t>SELECT AVG(</a:t>
            </a:r>
            <a:r>
              <a:rPr lang="pt-BR" altLang="pt-BR" b="1" dirty="0" err="1">
                <a:latin typeface="Arial" panose="020B0604020202020204" pitchFamily="34" charset="0"/>
                <a:cs typeface="Arial" panose="020B0604020202020204" pitchFamily="34" charset="0"/>
              </a:rPr>
              <a:t>nome_coluna</a:t>
            </a:r>
            <a:r>
              <a:rPr lang="pt-BR" altLang="pt-BR" b="1" dirty="0">
                <a:latin typeface="Arial" panose="020B0604020202020204" pitchFamily="34" charset="0"/>
                <a:cs typeface="Arial" panose="020B0604020202020204" pitchFamily="34" charset="0"/>
              </a:rPr>
              <a:t>) FROM </a:t>
            </a:r>
            <a:r>
              <a:rPr lang="pt-BR" altLang="pt-BR" b="1" dirty="0" err="1">
                <a:latin typeface="Arial" panose="020B0604020202020204" pitchFamily="34" charset="0"/>
                <a:cs typeface="Arial" panose="020B0604020202020204" pitchFamily="34" charset="0"/>
              </a:rPr>
              <a:t>nome_tabela</a:t>
            </a:r>
            <a:endParaRPr lang="pt-BR" altLang="pt-BR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>
                <a:latin typeface="Arial" panose="020B0604020202020204" pitchFamily="34" charset="0"/>
                <a:cs typeface="Arial" panose="020B0604020202020204" pitchFamily="34" charset="0"/>
              </a:rPr>
              <a:t>Exemplo de SQL AVG()</a:t>
            </a:r>
            <a:endParaRPr lang="pt-BR" altLang="pt-BR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dirty="0">
                <a:latin typeface="Arial" panose="020B0604020202020204" pitchFamily="34" charset="0"/>
                <a:cs typeface="Arial" panose="020B0604020202020204" pitchFamily="34" charset="0"/>
              </a:rPr>
              <a:t>Temos a seguinte tabela "Ordens":</a:t>
            </a:r>
            <a:endParaRPr lang="pt-BR" altLang="pt-BR" sz="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062EC05C-4836-4662-9A9B-D2388121F8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30216" y="2107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5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5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0804" y="90873"/>
            <a:ext cx="8229600" cy="1143000"/>
          </a:xfrm>
        </p:spPr>
        <p:txBody>
          <a:bodyPr/>
          <a:lstStyle/>
          <a:p>
            <a:r>
              <a:rPr lang="pt-BR" dirty="0"/>
              <a:t>COUNT</a:t>
            </a:r>
          </a:p>
        </p:txBody>
      </p:sp>
      <p:graphicFrame>
        <p:nvGraphicFramePr>
          <p:cNvPr id="6" name="Espaço Reservado para Conteúdo 5"/>
          <p:cNvGraphicFramePr>
            <a:graphicFrameLocks noGrp="1"/>
          </p:cNvGraphicFramePr>
          <p:nvPr>
            <p:ph idx="1"/>
          </p:nvPr>
        </p:nvGraphicFramePr>
        <p:xfrm>
          <a:off x="440804" y="2293993"/>
          <a:ext cx="7721251" cy="333375"/>
        </p:xfrm>
        <a:graphic>
          <a:graphicData uri="http://schemas.openxmlformats.org/drawingml/2006/table">
            <a:tbl>
              <a:tblPr/>
              <a:tblGrid>
                <a:gridCol w="1907522">
                  <a:extLst>
                    <a:ext uri="{9D8B030D-6E8A-4147-A177-3AD203B41FA5}">
                      <a16:colId xmlns:a16="http://schemas.microsoft.com/office/drawing/2014/main" val="1808276041"/>
                    </a:ext>
                  </a:extLst>
                </a:gridCol>
                <a:gridCol w="2131934">
                  <a:extLst>
                    <a:ext uri="{9D8B030D-6E8A-4147-A177-3AD203B41FA5}">
                      <a16:colId xmlns:a16="http://schemas.microsoft.com/office/drawing/2014/main" val="3150923919"/>
                    </a:ext>
                  </a:extLst>
                </a:gridCol>
                <a:gridCol w="2335311">
                  <a:extLst>
                    <a:ext uri="{9D8B030D-6E8A-4147-A177-3AD203B41FA5}">
                      <a16:colId xmlns:a16="http://schemas.microsoft.com/office/drawing/2014/main" val="1315888114"/>
                    </a:ext>
                  </a:extLst>
                </a:gridCol>
                <a:gridCol w="1346484">
                  <a:extLst>
                    <a:ext uri="{9D8B030D-6E8A-4147-A177-3AD203B41FA5}">
                      <a16:colId xmlns:a16="http://schemas.microsoft.com/office/drawing/2014/main" val="3081767096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ID_Ordem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Data_Ordem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Preco_Ordem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effectLst/>
                        </a:rPr>
                        <a:t>Cliente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3093327"/>
                  </a:ext>
                </a:extLst>
              </a:tr>
            </a:tbl>
          </a:graphicData>
        </a:graphic>
      </p:graphicFrame>
      <p:graphicFrame>
        <p:nvGraphicFramePr>
          <p:cNvPr id="8" name="Tabela 7"/>
          <p:cNvGraphicFramePr>
            <a:graphicFrameLocks noGrp="1"/>
          </p:cNvGraphicFramePr>
          <p:nvPr/>
        </p:nvGraphicFramePr>
        <p:xfrm>
          <a:off x="457200" y="2627368"/>
          <a:ext cx="7704855" cy="17548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2102">
                  <a:extLst>
                    <a:ext uri="{9D8B030D-6E8A-4147-A177-3AD203B41FA5}">
                      <a16:colId xmlns:a16="http://schemas.microsoft.com/office/drawing/2014/main" val="1497178575"/>
                    </a:ext>
                  </a:extLst>
                </a:gridCol>
                <a:gridCol w="2031349">
                  <a:extLst>
                    <a:ext uri="{9D8B030D-6E8A-4147-A177-3AD203B41FA5}">
                      <a16:colId xmlns:a16="http://schemas.microsoft.com/office/drawing/2014/main" val="2834655728"/>
                    </a:ext>
                  </a:extLst>
                </a:gridCol>
                <a:gridCol w="2218447">
                  <a:extLst>
                    <a:ext uri="{9D8B030D-6E8A-4147-A177-3AD203B41FA5}">
                      <a16:colId xmlns:a16="http://schemas.microsoft.com/office/drawing/2014/main" val="3171818985"/>
                    </a:ext>
                  </a:extLst>
                </a:gridCol>
                <a:gridCol w="1282957">
                  <a:extLst>
                    <a:ext uri="{9D8B030D-6E8A-4147-A177-3AD203B41FA5}">
                      <a16:colId xmlns:a16="http://schemas.microsoft.com/office/drawing/2014/main" val="3824294349"/>
                    </a:ext>
                  </a:extLst>
                </a:gridCol>
              </a:tblGrid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1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12/11/2008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1265807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23/10/2008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1600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José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7058921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700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4685568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4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87381449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5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30/8/2008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Mauro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52373486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6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4/10/2008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José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56061687"/>
                  </a:ext>
                </a:extLst>
              </a:tr>
            </a:tbl>
          </a:graphicData>
        </a:graphic>
      </p:graphicFrame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40804" y="5242048"/>
            <a:ext cx="715553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solidFill>
                  <a:srgbClr val="7A7A7A"/>
                </a:solidFill>
                <a:cs typeface="Arial" panose="020B0604020202020204" pitchFamily="34" charset="0"/>
              </a:rPr>
              <a:t>Nós usamos o seguinte comando SQL:</a:t>
            </a:r>
          </a:p>
          <a:p>
            <a:r>
              <a:rPr lang="pt-BR" dirty="0">
                <a:solidFill>
                  <a:srgbClr val="FF0000"/>
                </a:solidFill>
              </a:rPr>
              <a:t>SELECT COUNT (*)</a:t>
            </a:r>
          </a:p>
          <a:p>
            <a:r>
              <a:rPr lang="pt-BR" dirty="0">
                <a:solidFill>
                  <a:srgbClr val="FF0000"/>
                </a:solidFill>
              </a:rPr>
              <a:t>FROM ORDENS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323528" y="1047039"/>
            <a:ext cx="676875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SELECT </a:t>
            </a:r>
            <a:r>
              <a:rPr lang="pt-BR" altLang="pt-B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count</a:t>
            </a:r>
            <a:r>
              <a:rPr lang="pt-BR" alt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(*) FROM </a:t>
            </a:r>
            <a:r>
              <a:rPr lang="pt-BR" altLang="pt-B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nome_tabela</a:t>
            </a:r>
            <a:endParaRPr lang="pt-BR" altLang="pt-BR" sz="105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Temos a seguinte tabela "Ordens":</a:t>
            </a:r>
            <a:endParaRPr lang="pt-BR" altLang="pt-BR" sz="105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3CC0AD05-8257-49C1-837F-C3D5A7CBD0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86736" y="1222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23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0804" y="90873"/>
            <a:ext cx="8229600" cy="1143000"/>
          </a:xfrm>
        </p:spPr>
        <p:txBody>
          <a:bodyPr/>
          <a:lstStyle/>
          <a:p>
            <a:r>
              <a:rPr lang="pt-BR" dirty="0"/>
              <a:t>MAX</a:t>
            </a:r>
          </a:p>
        </p:txBody>
      </p:sp>
      <p:graphicFrame>
        <p:nvGraphicFramePr>
          <p:cNvPr id="6" name="Espaço Reservado para Conteúdo 5"/>
          <p:cNvGraphicFramePr>
            <a:graphicFrameLocks noGrp="1"/>
          </p:cNvGraphicFramePr>
          <p:nvPr>
            <p:ph idx="1"/>
          </p:nvPr>
        </p:nvGraphicFramePr>
        <p:xfrm>
          <a:off x="440804" y="2293993"/>
          <a:ext cx="7721251" cy="333375"/>
        </p:xfrm>
        <a:graphic>
          <a:graphicData uri="http://schemas.openxmlformats.org/drawingml/2006/table">
            <a:tbl>
              <a:tblPr/>
              <a:tblGrid>
                <a:gridCol w="1907522">
                  <a:extLst>
                    <a:ext uri="{9D8B030D-6E8A-4147-A177-3AD203B41FA5}">
                      <a16:colId xmlns:a16="http://schemas.microsoft.com/office/drawing/2014/main" val="1808276041"/>
                    </a:ext>
                  </a:extLst>
                </a:gridCol>
                <a:gridCol w="2131934">
                  <a:extLst>
                    <a:ext uri="{9D8B030D-6E8A-4147-A177-3AD203B41FA5}">
                      <a16:colId xmlns:a16="http://schemas.microsoft.com/office/drawing/2014/main" val="3150923919"/>
                    </a:ext>
                  </a:extLst>
                </a:gridCol>
                <a:gridCol w="2335311">
                  <a:extLst>
                    <a:ext uri="{9D8B030D-6E8A-4147-A177-3AD203B41FA5}">
                      <a16:colId xmlns:a16="http://schemas.microsoft.com/office/drawing/2014/main" val="1315888114"/>
                    </a:ext>
                  </a:extLst>
                </a:gridCol>
                <a:gridCol w="1346484">
                  <a:extLst>
                    <a:ext uri="{9D8B030D-6E8A-4147-A177-3AD203B41FA5}">
                      <a16:colId xmlns:a16="http://schemas.microsoft.com/office/drawing/2014/main" val="3081767096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ID_Ordem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Data_Ordem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err="1">
                          <a:effectLst/>
                        </a:rPr>
                        <a:t>Preco_Ordem</a:t>
                      </a:r>
                      <a:endParaRPr lang="pt-BR" dirty="0">
                        <a:effectLst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effectLst/>
                        </a:rPr>
                        <a:t>Cliente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3093327"/>
                  </a:ext>
                </a:extLst>
              </a:tr>
            </a:tbl>
          </a:graphicData>
        </a:graphic>
      </p:graphicFrame>
      <p:graphicFrame>
        <p:nvGraphicFramePr>
          <p:cNvPr id="8" name="Tabela 7"/>
          <p:cNvGraphicFramePr>
            <a:graphicFrameLocks noGrp="1"/>
          </p:cNvGraphicFramePr>
          <p:nvPr/>
        </p:nvGraphicFramePr>
        <p:xfrm>
          <a:off x="457200" y="2627368"/>
          <a:ext cx="7704855" cy="17548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2102">
                  <a:extLst>
                    <a:ext uri="{9D8B030D-6E8A-4147-A177-3AD203B41FA5}">
                      <a16:colId xmlns:a16="http://schemas.microsoft.com/office/drawing/2014/main" val="1497178575"/>
                    </a:ext>
                  </a:extLst>
                </a:gridCol>
                <a:gridCol w="2031349">
                  <a:extLst>
                    <a:ext uri="{9D8B030D-6E8A-4147-A177-3AD203B41FA5}">
                      <a16:colId xmlns:a16="http://schemas.microsoft.com/office/drawing/2014/main" val="2834655728"/>
                    </a:ext>
                  </a:extLst>
                </a:gridCol>
                <a:gridCol w="2218447">
                  <a:extLst>
                    <a:ext uri="{9D8B030D-6E8A-4147-A177-3AD203B41FA5}">
                      <a16:colId xmlns:a16="http://schemas.microsoft.com/office/drawing/2014/main" val="3171818985"/>
                    </a:ext>
                  </a:extLst>
                </a:gridCol>
                <a:gridCol w="1282957">
                  <a:extLst>
                    <a:ext uri="{9D8B030D-6E8A-4147-A177-3AD203B41FA5}">
                      <a16:colId xmlns:a16="http://schemas.microsoft.com/office/drawing/2014/main" val="3824294349"/>
                    </a:ext>
                  </a:extLst>
                </a:gridCol>
              </a:tblGrid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1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12/11/2008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1265807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23/10/2008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1600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José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7058921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700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4685568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4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87381449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5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30/8/2008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Mauro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52373486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6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4/10/2008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José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56061687"/>
                  </a:ext>
                </a:extLst>
              </a:tr>
            </a:tbl>
          </a:graphicData>
        </a:graphic>
      </p:graphicFrame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40804" y="5242048"/>
            <a:ext cx="715553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solidFill>
                  <a:srgbClr val="7A7A7A"/>
                </a:solidFill>
                <a:cs typeface="Arial" panose="020B0604020202020204" pitchFamily="34" charset="0"/>
              </a:rPr>
              <a:t>Nós usamos o seguinte comando SQL:</a:t>
            </a:r>
          </a:p>
          <a:p>
            <a:r>
              <a:rPr lang="pt-BR" dirty="0">
                <a:solidFill>
                  <a:srgbClr val="FF0000"/>
                </a:solidFill>
              </a:rPr>
              <a:t>SELECT MAX(</a:t>
            </a:r>
            <a:r>
              <a:rPr lang="pt-BR" dirty="0" err="1">
                <a:solidFill>
                  <a:srgbClr val="FF0000"/>
                </a:solidFill>
              </a:rPr>
              <a:t>Preco_Ordem</a:t>
            </a:r>
            <a:r>
              <a:rPr lang="pt-BR" dirty="0">
                <a:solidFill>
                  <a:srgbClr val="FF0000"/>
                </a:solidFill>
              </a:rPr>
              <a:t>)</a:t>
            </a:r>
          </a:p>
          <a:p>
            <a:r>
              <a:rPr lang="pt-BR" dirty="0">
                <a:solidFill>
                  <a:srgbClr val="FF0000"/>
                </a:solidFill>
              </a:rPr>
              <a:t>FROM ORDENS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323528" y="1047039"/>
            <a:ext cx="6768752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400" b="1" dirty="0">
                <a:latin typeface="Arial" panose="020B0604020202020204" pitchFamily="34" charset="0"/>
                <a:cs typeface="Arial" panose="020B0604020202020204" pitchFamily="34" charset="0"/>
              </a:rPr>
              <a:t>SELECT MAX(campo) FROM </a:t>
            </a:r>
            <a:r>
              <a:rPr lang="pt-BR" altLang="pt-BR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nome_tabela</a:t>
            </a:r>
            <a:endParaRPr lang="pt-BR" altLang="pt-BR" sz="10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400" dirty="0">
                <a:latin typeface="Arial" panose="020B0604020202020204" pitchFamily="34" charset="0"/>
                <a:cs typeface="Arial" panose="020B0604020202020204" pitchFamily="34" charset="0"/>
              </a:rPr>
              <a:t>Temos a seguinte tabela "Ordens":</a:t>
            </a:r>
            <a:endParaRPr lang="pt-BR" altLang="pt-BR" sz="10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96703139-974D-404B-9E9E-EC540D79A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29834" y="1844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3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0804" y="90873"/>
            <a:ext cx="8229600" cy="1143000"/>
          </a:xfrm>
        </p:spPr>
        <p:txBody>
          <a:bodyPr/>
          <a:lstStyle/>
          <a:p>
            <a:r>
              <a:rPr lang="pt-BR" dirty="0"/>
              <a:t>MIN</a:t>
            </a:r>
          </a:p>
        </p:txBody>
      </p:sp>
      <p:graphicFrame>
        <p:nvGraphicFramePr>
          <p:cNvPr id="6" name="Espaço Reservado para Conteúdo 5"/>
          <p:cNvGraphicFramePr>
            <a:graphicFrameLocks noGrp="1"/>
          </p:cNvGraphicFramePr>
          <p:nvPr>
            <p:ph idx="1"/>
          </p:nvPr>
        </p:nvGraphicFramePr>
        <p:xfrm>
          <a:off x="440804" y="2293993"/>
          <a:ext cx="7721251" cy="333375"/>
        </p:xfrm>
        <a:graphic>
          <a:graphicData uri="http://schemas.openxmlformats.org/drawingml/2006/table">
            <a:tbl>
              <a:tblPr/>
              <a:tblGrid>
                <a:gridCol w="1907522">
                  <a:extLst>
                    <a:ext uri="{9D8B030D-6E8A-4147-A177-3AD203B41FA5}">
                      <a16:colId xmlns:a16="http://schemas.microsoft.com/office/drawing/2014/main" val="1808276041"/>
                    </a:ext>
                  </a:extLst>
                </a:gridCol>
                <a:gridCol w="2131934">
                  <a:extLst>
                    <a:ext uri="{9D8B030D-6E8A-4147-A177-3AD203B41FA5}">
                      <a16:colId xmlns:a16="http://schemas.microsoft.com/office/drawing/2014/main" val="3150923919"/>
                    </a:ext>
                  </a:extLst>
                </a:gridCol>
                <a:gridCol w="2335311">
                  <a:extLst>
                    <a:ext uri="{9D8B030D-6E8A-4147-A177-3AD203B41FA5}">
                      <a16:colId xmlns:a16="http://schemas.microsoft.com/office/drawing/2014/main" val="1315888114"/>
                    </a:ext>
                  </a:extLst>
                </a:gridCol>
                <a:gridCol w="1346484">
                  <a:extLst>
                    <a:ext uri="{9D8B030D-6E8A-4147-A177-3AD203B41FA5}">
                      <a16:colId xmlns:a16="http://schemas.microsoft.com/office/drawing/2014/main" val="3081767096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ID_Ordem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>
                          <a:effectLst/>
                        </a:rPr>
                        <a:t>Data_Ordem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err="1">
                          <a:effectLst/>
                        </a:rPr>
                        <a:t>Preco_Ordem</a:t>
                      </a:r>
                      <a:endParaRPr lang="pt-BR" dirty="0">
                        <a:effectLst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effectLst/>
                        </a:rPr>
                        <a:t>Cliente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3093327"/>
                  </a:ext>
                </a:extLst>
              </a:tr>
            </a:tbl>
          </a:graphicData>
        </a:graphic>
      </p:graphicFrame>
      <p:graphicFrame>
        <p:nvGraphicFramePr>
          <p:cNvPr id="8" name="Tabela 7"/>
          <p:cNvGraphicFramePr>
            <a:graphicFrameLocks noGrp="1"/>
          </p:cNvGraphicFramePr>
          <p:nvPr/>
        </p:nvGraphicFramePr>
        <p:xfrm>
          <a:off x="457200" y="2627368"/>
          <a:ext cx="7704855" cy="17548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72102">
                  <a:extLst>
                    <a:ext uri="{9D8B030D-6E8A-4147-A177-3AD203B41FA5}">
                      <a16:colId xmlns:a16="http://schemas.microsoft.com/office/drawing/2014/main" val="1497178575"/>
                    </a:ext>
                  </a:extLst>
                </a:gridCol>
                <a:gridCol w="2031349">
                  <a:extLst>
                    <a:ext uri="{9D8B030D-6E8A-4147-A177-3AD203B41FA5}">
                      <a16:colId xmlns:a16="http://schemas.microsoft.com/office/drawing/2014/main" val="2834655728"/>
                    </a:ext>
                  </a:extLst>
                </a:gridCol>
                <a:gridCol w="2218447">
                  <a:extLst>
                    <a:ext uri="{9D8B030D-6E8A-4147-A177-3AD203B41FA5}">
                      <a16:colId xmlns:a16="http://schemas.microsoft.com/office/drawing/2014/main" val="3171818985"/>
                    </a:ext>
                  </a:extLst>
                </a:gridCol>
                <a:gridCol w="1282957">
                  <a:extLst>
                    <a:ext uri="{9D8B030D-6E8A-4147-A177-3AD203B41FA5}">
                      <a16:colId xmlns:a16="http://schemas.microsoft.com/office/drawing/2014/main" val="3824294349"/>
                    </a:ext>
                  </a:extLst>
                </a:gridCol>
              </a:tblGrid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1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12/11/2008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1265807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23/10/2008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1600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José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7058921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700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46855683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4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3/9/2008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Pedro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87381449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5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30/8/2008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2000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Mauro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52373486"/>
                  </a:ext>
                </a:extLst>
              </a:tr>
              <a:tr h="29247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6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4/10/2008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>
                          <a:effectLst/>
                        </a:rPr>
                        <a:t>100</a:t>
                      </a:r>
                      <a:endParaRPr lang="pt-B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750"/>
                        </a:spcAft>
                      </a:pPr>
                      <a:r>
                        <a:rPr lang="pt-BR" sz="1200" dirty="0">
                          <a:effectLst/>
                        </a:rPr>
                        <a:t>José</a:t>
                      </a:r>
                      <a:endParaRPr lang="pt-B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56061687"/>
                  </a:ext>
                </a:extLst>
              </a:tr>
            </a:tbl>
          </a:graphicData>
        </a:graphic>
      </p:graphicFrame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40804" y="5242048"/>
            <a:ext cx="715553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dirty="0">
                <a:solidFill>
                  <a:srgbClr val="7A7A7A"/>
                </a:solidFill>
                <a:cs typeface="Arial" panose="020B0604020202020204" pitchFamily="34" charset="0"/>
              </a:rPr>
              <a:t>Nós usamos o seguinte comando SQL:</a:t>
            </a:r>
          </a:p>
          <a:p>
            <a:r>
              <a:rPr lang="pt-BR">
                <a:solidFill>
                  <a:srgbClr val="FF0000"/>
                </a:solidFill>
              </a:rPr>
              <a:t>SELECT MIN(</a:t>
            </a:r>
            <a:r>
              <a:rPr lang="pt-BR" dirty="0" err="1">
                <a:solidFill>
                  <a:srgbClr val="FF0000"/>
                </a:solidFill>
              </a:rPr>
              <a:t>Preco_Ordem</a:t>
            </a:r>
            <a:r>
              <a:rPr lang="pt-BR" dirty="0">
                <a:solidFill>
                  <a:srgbClr val="FF0000"/>
                </a:solidFill>
              </a:rPr>
              <a:t>)</a:t>
            </a:r>
          </a:p>
          <a:p>
            <a:r>
              <a:rPr lang="pt-BR" dirty="0">
                <a:solidFill>
                  <a:srgbClr val="FF0000"/>
                </a:solidFill>
              </a:rPr>
              <a:t>FROM ORDENS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323528" y="1047039"/>
            <a:ext cx="748883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SELECT MIN(campo) FROM </a:t>
            </a:r>
            <a:r>
              <a:rPr lang="pt-BR" altLang="pt-BR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nome_tabela</a:t>
            </a:r>
            <a:endParaRPr lang="pt-BR" altLang="pt-BR" sz="105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Temos a seguinte tabela "Ordens":</a:t>
            </a:r>
            <a:endParaRPr lang="pt-BR" altLang="pt-BR" sz="105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pt-BR" altLang="pt-BR" sz="2800" dirty="0">
              <a:latin typeface="Arial" panose="020B0604020202020204" pitchFamily="34" charset="0"/>
            </a:endParaRP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1551E3E2-A65F-46A9-BA43-33603575E4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2455" y="9087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956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06EDCC3E-ECC2-467C-A1E0-FA77AAD225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96336" y="404664"/>
            <a:ext cx="609600" cy="609600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E3D1C658-EA02-4449-B3FC-BE3B62CC15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536" y="0"/>
            <a:ext cx="7772400" cy="1470025"/>
          </a:xfrm>
        </p:spPr>
        <p:txBody>
          <a:bodyPr>
            <a:normAutofit/>
          </a:bodyPr>
          <a:lstStyle/>
          <a:p>
            <a:r>
              <a:rPr lang="pt-BR" dirty="0"/>
              <a:t>ATIVIDADE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6DC94E29-6AF6-43C5-9338-1C57868CD1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512" y="1412776"/>
            <a:ext cx="8530952" cy="4226024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pt-BR" dirty="0">
                <a:solidFill>
                  <a:schemeClr val="tx1"/>
                </a:solidFill>
              </a:rPr>
              <a:t>1) Crie um novo BD e a tabela Ordens sendo:</a:t>
            </a:r>
          </a:p>
          <a:p>
            <a:pPr algn="just"/>
            <a:r>
              <a:rPr lang="pt-BR" dirty="0">
                <a:solidFill>
                  <a:schemeClr val="tx1"/>
                </a:solidFill>
              </a:rPr>
              <a:t>Ordens(</a:t>
            </a:r>
            <a:r>
              <a:rPr lang="pt-BR" dirty="0" err="1">
                <a:solidFill>
                  <a:schemeClr val="tx1"/>
                </a:solidFill>
              </a:rPr>
              <a:t>Id_Ordem</a:t>
            </a:r>
            <a:r>
              <a:rPr lang="pt-BR" dirty="0">
                <a:solidFill>
                  <a:schemeClr val="tx1"/>
                </a:solidFill>
              </a:rPr>
              <a:t>, </a:t>
            </a:r>
            <a:r>
              <a:rPr lang="pt-BR" dirty="0" err="1">
                <a:solidFill>
                  <a:schemeClr val="tx1"/>
                </a:solidFill>
              </a:rPr>
              <a:t>data_ordem</a:t>
            </a:r>
            <a:r>
              <a:rPr lang="pt-BR" dirty="0">
                <a:solidFill>
                  <a:schemeClr val="tx1"/>
                </a:solidFill>
              </a:rPr>
              <a:t>, </a:t>
            </a:r>
            <a:r>
              <a:rPr lang="pt-BR" dirty="0" err="1">
                <a:solidFill>
                  <a:schemeClr val="tx1"/>
                </a:solidFill>
              </a:rPr>
              <a:t>preco_ordem</a:t>
            </a:r>
            <a:r>
              <a:rPr lang="pt-BR" dirty="0">
                <a:solidFill>
                  <a:schemeClr val="tx1"/>
                </a:solidFill>
              </a:rPr>
              <a:t>, cliente)</a:t>
            </a:r>
          </a:p>
          <a:p>
            <a:pPr algn="just"/>
            <a:endParaRPr lang="pt-BR" dirty="0">
              <a:solidFill>
                <a:schemeClr val="tx1"/>
              </a:solidFill>
            </a:endParaRPr>
          </a:p>
          <a:p>
            <a:pPr algn="just"/>
            <a:r>
              <a:rPr lang="pt-BR" dirty="0">
                <a:solidFill>
                  <a:schemeClr val="tx1"/>
                </a:solidFill>
              </a:rPr>
              <a:t>2) Cadastre 6 registros </a:t>
            </a:r>
            <a:r>
              <a:rPr lang="pt-BR">
                <a:solidFill>
                  <a:schemeClr val="tx1"/>
                </a:solidFill>
              </a:rPr>
              <a:t>na tabela (NÃO PRECISA SER IGUAL AOS DA TABELA DO SLIDE).</a:t>
            </a:r>
            <a:endParaRPr lang="pt-BR" dirty="0">
              <a:solidFill>
                <a:schemeClr val="tx1"/>
              </a:solidFill>
            </a:endParaRPr>
          </a:p>
          <a:p>
            <a:pPr algn="just"/>
            <a:endParaRPr lang="pt-BR" dirty="0">
              <a:solidFill>
                <a:schemeClr val="tx1"/>
              </a:solidFill>
            </a:endParaRPr>
          </a:p>
          <a:p>
            <a:pPr algn="just"/>
            <a:r>
              <a:rPr lang="pt-BR" dirty="0">
                <a:solidFill>
                  <a:schemeClr val="tx1"/>
                </a:solidFill>
              </a:rPr>
              <a:t>3) Teste os comandos vistos nessa aula, tire um print da tela </a:t>
            </a:r>
            <a:r>
              <a:rPr lang="pt-BR" b="1" dirty="0">
                <a:solidFill>
                  <a:srgbClr val="FF0000"/>
                </a:solidFill>
              </a:rPr>
              <a:t>dos comandos e do resultado das consultas</a:t>
            </a:r>
            <a:r>
              <a:rPr lang="pt-BR" dirty="0">
                <a:solidFill>
                  <a:schemeClr val="tx1"/>
                </a:solidFill>
              </a:rPr>
              <a:t>, cole no Word e poste no </a:t>
            </a:r>
            <a:r>
              <a:rPr lang="pt-BR" dirty="0" err="1">
                <a:solidFill>
                  <a:schemeClr val="tx1"/>
                </a:solidFill>
              </a:rPr>
              <a:t>Teams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5939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BFEEE0C2FB60744922B60E6241F9557" ma:contentTypeVersion="0" ma:contentTypeDescription="Crie um novo documento." ma:contentTypeScope="" ma:versionID="9d1cff9db5d88d870535a0a8777d660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2997fa6f96928131c158621aac8e7f0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D0F656A-0CAB-46C8-B623-916F44757AF4}"/>
</file>

<file path=customXml/itemProps2.xml><?xml version="1.0" encoding="utf-8"?>
<ds:datastoreItem xmlns:ds="http://schemas.openxmlformats.org/officeDocument/2006/customXml" ds:itemID="{1E32D395-36B7-4F1C-B7A9-F9B5CC40DD06}"/>
</file>

<file path=customXml/itemProps3.xml><?xml version="1.0" encoding="utf-8"?>
<ds:datastoreItem xmlns:ds="http://schemas.openxmlformats.org/officeDocument/2006/customXml" ds:itemID="{F58A72FC-C71D-47EF-A874-60234102351B}"/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440</Words>
  <Application>Microsoft Office PowerPoint</Application>
  <PresentationFormat>Apresentação na tela (4:3)</PresentationFormat>
  <Paragraphs>184</Paragraphs>
  <Slides>7</Slides>
  <Notes>0</Notes>
  <HiddenSlides>0</HiddenSlides>
  <MMClips>7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Aharoni</vt:lpstr>
      <vt:lpstr>Andalus</vt:lpstr>
      <vt:lpstr>Arial</vt:lpstr>
      <vt:lpstr>Calibri</vt:lpstr>
      <vt:lpstr>Tema do Office</vt:lpstr>
      <vt:lpstr>Comandos de Agregação SQL</vt:lpstr>
      <vt:lpstr>SUM</vt:lpstr>
      <vt:lpstr>AVG</vt:lpstr>
      <vt:lpstr>COUNT</vt:lpstr>
      <vt:lpstr>MAX</vt:lpstr>
      <vt:lpstr>MIN</vt:lpstr>
      <vt:lpstr>ATIVIDADE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Tecnologia e Linguagem para Banco de Dados II</dc:title>
  <dc:creator>Aluno</dc:creator>
  <cp:lastModifiedBy>MARIA CAROLINA BREDARIOL PACIFICO</cp:lastModifiedBy>
  <cp:revision>113</cp:revision>
  <dcterms:created xsi:type="dcterms:W3CDTF">2012-03-07T18:53:09Z</dcterms:created>
  <dcterms:modified xsi:type="dcterms:W3CDTF">2020-06-17T18:40:36Z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0x0101008BFEEE0C2FB60744922B60E6241F9557</vt:lpwstr>
  </property>
</Properties>
</file>

<file path=docProps/thumbnail.jpeg>
</file>